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42" r:id="rId2"/>
    <p:sldId id="458" r:id="rId3"/>
    <p:sldId id="467" r:id="rId4"/>
    <p:sldId id="459" r:id="rId5"/>
    <p:sldId id="474" r:id="rId6"/>
    <p:sldId id="468" r:id="rId7"/>
    <p:sldId id="460" r:id="rId8"/>
    <p:sldId id="469" r:id="rId9"/>
    <p:sldId id="470" r:id="rId10"/>
    <p:sldId id="471" r:id="rId11"/>
    <p:sldId id="475" r:id="rId12"/>
    <p:sldId id="472" r:id="rId13"/>
    <p:sldId id="461" r:id="rId14"/>
    <p:sldId id="462" r:id="rId15"/>
    <p:sldId id="473" r:id="rId16"/>
    <p:sldId id="465" r:id="rId17"/>
    <p:sldId id="464"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09" autoAdjust="0"/>
    <p:restoredTop sz="94660"/>
  </p:normalViewPr>
  <p:slideViewPr>
    <p:cSldViewPr snapToGrid="0">
      <p:cViewPr varScale="1">
        <p:scale>
          <a:sx n="87" d="100"/>
          <a:sy n="87" d="100"/>
        </p:scale>
        <p:origin x="216" y="1496"/>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5/18/21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5/18/21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17</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8243" y="2031016"/>
            <a:ext cx="7148340" cy="1622605"/>
          </a:xfrm>
        </p:spPr>
        <p:txBody>
          <a:bodyPr>
            <a:normAutofit fontScale="90000"/>
          </a:bodyPr>
          <a:lstStyle/>
          <a:p>
            <a:br>
              <a:rPr lang="en-US" sz="3600" dirty="0"/>
            </a:br>
            <a:r>
              <a:rPr lang="en-US" sz="3600" dirty="0"/>
              <a:t>ADAC Year 7 Annual Meeting</a:t>
            </a:r>
            <a:br>
              <a:rPr lang="en-US" sz="3600" dirty="0"/>
            </a:br>
            <a:r>
              <a:rPr lang="en-US" sz="2700" dirty="0">
                <a:solidFill>
                  <a:srgbClr val="00B0F0"/>
                </a:solidFill>
              </a:rPr>
              <a:t>...Via Conference Call, 2-3 June 2021</a:t>
            </a:r>
            <a:br>
              <a:rPr lang="en-US" sz="3600" dirty="0"/>
            </a:br>
            <a:r>
              <a:rPr lang="en-US" sz="3600" dirty="0"/>
              <a:t>ADAC Project Briefing</a:t>
            </a:r>
            <a:br>
              <a:rPr lang="en-US" sz="3600" dirty="0"/>
            </a:br>
            <a:r>
              <a:rPr lang="en-US" sz="2200" b="1" dirty="0">
                <a:solidFill>
                  <a:srgbClr val="FFFF00"/>
                </a:solidFill>
              </a:rPr>
              <a:t>Arctic Facilities and Infrastructure Environmental Change Risk Index </a:t>
            </a:r>
            <a:r>
              <a:rPr lang="en-US" sz="2200" b="1" i="1" dirty="0">
                <a:solidFill>
                  <a:srgbClr val="FFFF00"/>
                </a:solidFill>
              </a:rPr>
              <a:t>(ERI)</a:t>
            </a:r>
            <a:endParaRPr lang="en-US" sz="2200" i="1" dirty="0">
              <a:solidFill>
                <a:srgbClr val="FFFF00"/>
              </a:solidFill>
            </a:endParaRPr>
          </a:p>
        </p:txBody>
      </p:sp>
      <p:sp>
        <p:nvSpPr>
          <p:cNvPr id="7" name="Text Placeholder 3">
            <a:extLst>
              <a:ext uri="{FF2B5EF4-FFF2-40B4-BE49-F238E27FC236}">
                <a16:creationId xmlns:a16="http://schemas.microsoft.com/office/drawing/2014/main" id="{EAC32DAB-D115-244F-B6A5-A5416B0F92C0}"/>
              </a:ext>
            </a:extLst>
          </p:cNvPr>
          <p:cNvSpPr txBox="1">
            <a:spLocks/>
          </p:cNvSpPr>
          <p:nvPr/>
        </p:nvSpPr>
        <p:spPr>
          <a:xfrm>
            <a:off x="1524000" y="3885402"/>
            <a:ext cx="6633644" cy="15716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FFFF00"/>
                </a:solidFill>
              </a:rPr>
              <a:t>Dr. Craig Tweedie, University of Texas El Paso</a:t>
            </a:r>
          </a:p>
          <a:p>
            <a:r>
              <a:rPr lang="en-US">
                <a:solidFill>
                  <a:srgbClr val="FFFF00"/>
                </a:solidFill>
              </a:rPr>
              <a:t>Dr. Matt Calhoun, University of Alaska Anchorage</a:t>
            </a:r>
            <a:endParaRPr lang="en-US" dirty="0">
              <a:solidFill>
                <a:srgbClr val="FFFF00"/>
              </a:solidFill>
            </a:endParaRPr>
          </a:p>
        </p:txBody>
      </p:sp>
      <p:pic>
        <p:nvPicPr>
          <p:cNvPr id="8" name="Picture Placeholder 4">
            <a:extLst>
              <a:ext uri="{FF2B5EF4-FFF2-40B4-BE49-F238E27FC236}">
                <a16:creationId xmlns:a16="http://schemas.microsoft.com/office/drawing/2014/main" id="{AE4CB484-895A-6C41-9B67-A12F07CD9462}"/>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l="99" r="99"/>
          <a:stretch/>
        </p:blipFill>
        <p:spPr>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1180286" cy="1037138"/>
          </a:xfrm>
        </p:spPr>
        <p:txBody>
          <a:bodyPr>
            <a:normAutofit/>
          </a:bodyPr>
          <a:lstStyle/>
          <a:p>
            <a:r>
              <a:rPr lang="en-US" sz="3600" b="1" dirty="0">
                <a:solidFill>
                  <a:srgbClr val="F8F8F8"/>
                </a:solidFill>
              </a:rPr>
              <a:t>Environmental Change Risk Index (ERI): </a:t>
            </a:r>
            <a:br>
              <a:rPr lang="en-US" sz="3600" b="1" dirty="0">
                <a:solidFill>
                  <a:srgbClr val="F8F8F8"/>
                </a:solidFill>
              </a:rPr>
            </a:br>
            <a:r>
              <a:rPr lang="en-US" sz="2800" b="1" dirty="0">
                <a:solidFill>
                  <a:srgbClr val="FFFF00"/>
                </a:solidFill>
              </a:rPr>
              <a:t>Research Team</a:t>
            </a:r>
            <a:r>
              <a:rPr lang="en-US" sz="2800" dirty="0">
                <a:solidFill>
                  <a:srgbClr val="FFFF00"/>
                </a:solidFill>
              </a:rPr>
              <a:t> </a:t>
            </a:r>
            <a:endParaRPr lang="en-US" sz="2700" i="1" dirty="0">
              <a:solidFill>
                <a:srgbClr val="FFFF00"/>
              </a:solidFill>
            </a:endParaRPr>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ext Placeholder 2">
            <a:extLst>
              <a:ext uri="{FF2B5EF4-FFF2-40B4-BE49-F238E27FC236}">
                <a16:creationId xmlns:a16="http://schemas.microsoft.com/office/drawing/2014/main" id="{33AF1114-8020-7D4E-9247-F17DBE66CB92}"/>
              </a:ext>
            </a:extLst>
          </p:cNvPr>
          <p:cNvSpPr txBox="1">
            <a:spLocks/>
          </p:cNvSpPr>
          <p:nvPr/>
        </p:nvSpPr>
        <p:spPr>
          <a:xfrm>
            <a:off x="776925" y="1486396"/>
            <a:ext cx="11284935" cy="4862386"/>
          </a:xfrm>
          <a:prstGeom prst="rect">
            <a:avLst/>
          </a:prstGeom>
        </p:spPr>
        <p:txBody>
          <a:bodyPr numCol="2"/>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rgbClr val="FFFF00"/>
                </a:solidFill>
              </a:rPr>
              <a:t>Project Investigators:</a:t>
            </a:r>
          </a:p>
          <a:p>
            <a:pPr marL="285750" indent="-285750"/>
            <a:r>
              <a:rPr lang="en-US" sz="1800" dirty="0"/>
              <a:t>Dr. Craig Tweedie, University of Texas El Paso </a:t>
            </a:r>
          </a:p>
          <a:p>
            <a:pPr marL="285750" indent="-285750"/>
            <a:r>
              <a:rPr lang="en-US" sz="1800" dirty="0"/>
              <a:t>Dr. Matt Calhoun, University of Alaska Anchorage</a:t>
            </a:r>
          </a:p>
          <a:p>
            <a:endParaRPr lang="en-US" sz="1800" dirty="0"/>
          </a:p>
          <a:p>
            <a:pPr marL="0" indent="0">
              <a:buNone/>
            </a:pPr>
            <a:r>
              <a:rPr lang="en-US" sz="1800" dirty="0">
                <a:solidFill>
                  <a:srgbClr val="FFFF00"/>
                </a:solidFill>
              </a:rPr>
              <a:t>Project Supporting Researchers:</a:t>
            </a:r>
          </a:p>
          <a:p>
            <a:pPr marL="285750" indent="-285750"/>
            <a:r>
              <a:rPr lang="en-US" sz="1800" dirty="0"/>
              <a:t>Dr. Ben Jones, Institute of Northern Engineering, University of Alaska Fairbanks, Fairbanks AK.</a:t>
            </a:r>
            <a:endParaRPr lang="en-US" sz="1800" b="1" dirty="0"/>
          </a:p>
          <a:p>
            <a:pPr marL="285750" indent="-285750"/>
            <a:r>
              <a:rPr lang="en-US" sz="1800" dirty="0"/>
              <a:t>Ms. Kelsey Frazier, ADAC Research Associate, UAA. </a:t>
            </a:r>
            <a:endParaRPr lang="en-US" sz="1800" b="1" dirty="0"/>
          </a:p>
          <a:p>
            <a:pPr marL="285750" indent="-285750"/>
            <a:r>
              <a:rPr lang="en-US" sz="1800" dirty="0"/>
              <a:t>Mr. Jeff Libby, Director, Applied Environmental Research Center (AERC), UAA</a:t>
            </a:r>
            <a:endParaRPr lang="en-US" sz="1800" b="1" dirty="0"/>
          </a:p>
          <a:p>
            <a:pPr marL="285750" indent="-285750"/>
            <a:r>
              <a:rPr lang="en-US" sz="1800" dirty="0"/>
              <a:t>Dr. Molly </a:t>
            </a:r>
            <a:r>
              <a:rPr lang="en-US" sz="1800" dirty="0" err="1"/>
              <a:t>Grear</a:t>
            </a:r>
            <a:r>
              <a:rPr lang="en-US" sz="1800" dirty="0"/>
              <a:t>, Pacific NW National Laboratories, Sequim, WA. (TBC)</a:t>
            </a:r>
          </a:p>
          <a:p>
            <a:pPr marL="285750" indent="-285750"/>
            <a:r>
              <a:rPr lang="en-US" sz="1800" dirty="0"/>
              <a:t>Mr. </a:t>
            </a:r>
            <a:r>
              <a:rPr lang="en-US" sz="1800" dirty="0" err="1"/>
              <a:t>Nagruk</a:t>
            </a:r>
            <a:r>
              <a:rPr lang="en-US" sz="1800" dirty="0"/>
              <a:t> </a:t>
            </a:r>
            <a:r>
              <a:rPr lang="en-US" sz="1800" dirty="0" err="1"/>
              <a:t>Harcharek</a:t>
            </a:r>
            <a:r>
              <a:rPr lang="en-US" sz="1800" dirty="0"/>
              <a:t>, </a:t>
            </a:r>
            <a:r>
              <a:rPr lang="en-US" sz="1800" dirty="0" err="1"/>
              <a:t>Ukpeaġvik</a:t>
            </a:r>
            <a:r>
              <a:rPr lang="en-US" sz="1800" dirty="0"/>
              <a:t> </a:t>
            </a:r>
            <a:r>
              <a:rPr lang="en-US" sz="1800" dirty="0" err="1"/>
              <a:t>Iñupiat</a:t>
            </a:r>
            <a:r>
              <a:rPr lang="en-US" sz="1800" dirty="0"/>
              <a:t> Corporation, </a:t>
            </a:r>
            <a:r>
              <a:rPr lang="en-US" sz="1800" dirty="0" err="1"/>
              <a:t>Utqiaġvik</a:t>
            </a:r>
            <a:r>
              <a:rPr lang="en-US" sz="1800" dirty="0"/>
              <a:t>, AK. </a:t>
            </a:r>
            <a:endParaRPr lang="en-US" sz="1800" b="1" dirty="0"/>
          </a:p>
          <a:p>
            <a:endParaRPr lang="en-US" sz="1800" dirty="0"/>
          </a:p>
          <a:p>
            <a:endParaRPr lang="en-US" sz="1800" dirty="0"/>
          </a:p>
          <a:p>
            <a:pPr marL="0" indent="0">
              <a:buNone/>
            </a:pPr>
            <a:r>
              <a:rPr lang="en-US" sz="1800" dirty="0">
                <a:solidFill>
                  <a:srgbClr val="FFFF00"/>
                </a:solidFill>
              </a:rPr>
              <a:t>Project Advisors:</a:t>
            </a:r>
          </a:p>
          <a:p>
            <a:pPr marL="285750" indent="-285750"/>
            <a:r>
              <a:rPr lang="en-US" sz="1800" dirty="0"/>
              <a:t>Tom Douglas, Cold Regions Research and Engineering Laboratory, Ft Wainwright AK.</a:t>
            </a:r>
            <a:endParaRPr lang="en-US" sz="1800" b="1" dirty="0"/>
          </a:p>
          <a:p>
            <a:pPr marL="285750" indent="-285750"/>
            <a:r>
              <a:rPr lang="en-US" sz="1800" dirty="0" err="1"/>
              <a:t>Givey</a:t>
            </a:r>
            <a:r>
              <a:rPr lang="en-US" sz="1800" dirty="0"/>
              <a:t> Kochanowski, Alaska Senior Advisor for the U.S. Department of Energy (DOE) Office of 	Indian Energy, Anchorage, AK.</a:t>
            </a:r>
          </a:p>
        </p:txBody>
      </p:sp>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1180286" cy="1037138"/>
          </a:xfrm>
        </p:spPr>
        <p:txBody>
          <a:bodyPr>
            <a:normAutofit/>
          </a:bodyPr>
          <a:lstStyle/>
          <a:p>
            <a:r>
              <a:rPr lang="en-US" sz="3600" b="1" dirty="0">
                <a:solidFill>
                  <a:srgbClr val="F8F8F8"/>
                </a:solidFill>
              </a:rPr>
              <a:t>Environmental Change Risk Index (ERI): </a:t>
            </a:r>
            <a:br>
              <a:rPr lang="en-US" sz="3600" b="1" dirty="0">
                <a:solidFill>
                  <a:srgbClr val="F8F8F8"/>
                </a:solidFill>
              </a:rPr>
            </a:br>
            <a:r>
              <a:rPr lang="en-US" sz="2800" b="1" dirty="0">
                <a:solidFill>
                  <a:srgbClr val="FFFF00"/>
                </a:solidFill>
              </a:rPr>
              <a:t>Research Team</a:t>
            </a:r>
            <a:r>
              <a:rPr lang="en-US" sz="2800" dirty="0">
                <a:solidFill>
                  <a:srgbClr val="FFFF00"/>
                </a:solidFill>
              </a:rPr>
              <a:t> </a:t>
            </a:r>
            <a:endParaRPr lang="en-US" sz="2800" i="1" dirty="0">
              <a:solidFill>
                <a:srgbClr val="FFFF00"/>
              </a:solidFill>
            </a:endParaRPr>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Text Placeholder 2">
            <a:extLst>
              <a:ext uri="{FF2B5EF4-FFF2-40B4-BE49-F238E27FC236}">
                <a16:creationId xmlns:a16="http://schemas.microsoft.com/office/drawing/2014/main" id="{4DE36BE8-2899-1243-B279-ADD0D08C967E}"/>
              </a:ext>
            </a:extLst>
          </p:cNvPr>
          <p:cNvSpPr txBox="1">
            <a:spLocks/>
          </p:cNvSpPr>
          <p:nvPr/>
        </p:nvSpPr>
        <p:spPr>
          <a:xfrm>
            <a:off x="838201" y="1516375"/>
            <a:ext cx="11180286" cy="4639321"/>
          </a:xfrm>
          <a:prstGeom prst="rect">
            <a:avLst/>
          </a:prstGeom>
        </p:spPr>
        <p:txBody>
          <a:bodyPr numCol="2">
            <a:normAutofit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FFFF00"/>
                </a:solidFill>
              </a:rPr>
              <a:t>Project Evaluators: </a:t>
            </a:r>
            <a:endParaRPr lang="en-US" sz="2000" dirty="0">
              <a:solidFill>
                <a:srgbClr val="FFFF00"/>
              </a:solidFill>
            </a:endParaRPr>
          </a:p>
          <a:p>
            <a:pPr marL="285750" indent="-285750"/>
            <a:r>
              <a:rPr lang="en-US" sz="2000" dirty="0"/>
              <a:t>Dr. Nancy </a:t>
            </a:r>
            <a:r>
              <a:rPr lang="en-US" sz="2000" dirty="0" err="1"/>
              <a:t>Kinner</a:t>
            </a:r>
            <a:r>
              <a:rPr lang="en-US" sz="2000" dirty="0"/>
              <a:t> University of New Hampshire, Durham NH</a:t>
            </a:r>
          </a:p>
          <a:p>
            <a:pPr marL="285750" indent="-285750"/>
            <a:r>
              <a:rPr lang="en-US" sz="2000" dirty="0"/>
              <a:t>TBA</a:t>
            </a:r>
            <a:br>
              <a:rPr lang="en-US" sz="2000" dirty="0"/>
            </a:br>
            <a:endParaRPr lang="en-US" sz="2000" dirty="0"/>
          </a:p>
          <a:p>
            <a:r>
              <a:rPr lang="en-US" sz="2000" b="1" dirty="0">
                <a:solidFill>
                  <a:srgbClr val="FFFF00"/>
                </a:solidFill>
              </a:rPr>
              <a:t>Project Champions </a:t>
            </a:r>
            <a:endParaRPr lang="en-US" sz="2000" dirty="0">
              <a:solidFill>
                <a:srgbClr val="FFFF00"/>
              </a:solidFill>
            </a:endParaRPr>
          </a:p>
          <a:p>
            <a:pPr marL="285750" indent="-285750"/>
            <a:r>
              <a:rPr lang="en-US" sz="2000" dirty="0"/>
              <a:t>Ms. </a:t>
            </a:r>
            <a:r>
              <a:rPr lang="en-US" sz="2000" dirty="0" err="1"/>
              <a:t>Galia</a:t>
            </a:r>
            <a:r>
              <a:rPr lang="en-US" sz="2000" dirty="0"/>
              <a:t> Kaplan and MSTC Douglas Furman, Office of Port and Facility Compliance CG-FAC, Headquarters (HQ) U.S. Coast Guard (USCG), Washington D.C. </a:t>
            </a:r>
            <a:br>
              <a:rPr lang="en-US" sz="2000" dirty="0"/>
            </a:br>
            <a:endParaRPr lang="en-US" sz="2000" dirty="0"/>
          </a:p>
          <a:p>
            <a:pPr marL="285750" indent="-285750"/>
            <a:endParaRPr lang="en-US" sz="2000" dirty="0"/>
          </a:p>
          <a:p>
            <a:pPr marL="285750" indent="-285750"/>
            <a:endParaRPr lang="en-US" sz="2000" dirty="0"/>
          </a:p>
          <a:p>
            <a:pPr marL="285750" indent="-285750"/>
            <a:endParaRPr lang="en-US" sz="2000" dirty="0"/>
          </a:p>
          <a:p>
            <a:pPr marL="285750" indent="-285750"/>
            <a:endParaRPr lang="en-US" sz="2000" dirty="0"/>
          </a:p>
          <a:p>
            <a:pPr marL="0" indent="0">
              <a:buNone/>
            </a:pPr>
            <a:r>
              <a:rPr lang="en-US" sz="2000" dirty="0"/>
              <a:t> </a:t>
            </a:r>
            <a:r>
              <a:rPr lang="en-US" sz="2000" b="1" dirty="0">
                <a:solidFill>
                  <a:srgbClr val="FFFF00"/>
                </a:solidFill>
              </a:rPr>
              <a:t>Project Stakeholders: </a:t>
            </a:r>
            <a:endParaRPr lang="en-US" sz="2000" dirty="0">
              <a:solidFill>
                <a:srgbClr val="FFFF00"/>
              </a:solidFill>
            </a:endParaRPr>
          </a:p>
          <a:p>
            <a:pPr marL="285750" indent="-285750"/>
            <a:r>
              <a:rPr lang="en-US" sz="2000" dirty="0"/>
              <a:t>Mr. Dan Lawrence, CG-OES, HQ USCG Washington D.C.</a:t>
            </a:r>
          </a:p>
          <a:p>
            <a:pPr marL="285750" indent="-285750"/>
            <a:r>
              <a:rPr lang="en-US" sz="2000" dirty="0"/>
              <a:t>CDR Wes James, Office of Marine Environmental Response CG-MER, HQ USCG Washington D.C.</a:t>
            </a:r>
          </a:p>
          <a:p>
            <a:pPr marL="285750" indent="-285750"/>
            <a:r>
              <a:rPr lang="en-US" sz="2000" dirty="0"/>
              <a:t>Mr. Shannon Jenkins, Senior Arctic Policy Advisor, CG 5PW, HQ USCG Washington D.C.	</a:t>
            </a:r>
          </a:p>
          <a:p>
            <a:pPr marL="285750" indent="-285750"/>
            <a:r>
              <a:rPr lang="en-US" sz="2000" dirty="0"/>
              <a:t>Dr. Phil </a:t>
            </a:r>
            <a:r>
              <a:rPr lang="en-US" sz="2000" dirty="0" err="1"/>
              <a:t>McGillivary</a:t>
            </a:r>
            <a:r>
              <a:rPr lang="en-US" sz="2000" dirty="0"/>
              <a:t>, Science Advisor USCG Pac Area, Alameda CA</a:t>
            </a:r>
          </a:p>
          <a:p>
            <a:pPr marL="285750" indent="-285750"/>
            <a:r>
              <a:rPr lang="en-US" sz="2000" dirty="0"/>
              <a:t>Mr. Phil Thorne, Arctic Planner, USCG District 17, Juneau, AK.</a:t>
            </a:r>
          </a:p>
          <a:p>
            <a:pPr marL="285750" indent="-285750"/>
            <a:r>
              <a:rPr lang="en-US" sz="2000" dirty="0"/>
              <a:t>Mr. Mark Everett, USCG District 17, Juneau, AK.</a:t>
            </a:r>
          </a:p>
          <a:p>
            <a:pPr marL="285750" indent="-285750"/>
            <a:r>
              <a:rPr lang="en-US" sz="2000" dirty="0"/>
              <a:t>LCDR </a:t>
            </a:r>
            <a:r>
              <a:rPr lang="en-US" sz="2000" dirty="0" err="1"/>
              <a:t>Jereme</a:t>
            </a:r>
            <a:r>
              <a:rPr lang="en-US" sz="2000" dirty="0"/>
              <a:t> </a:t>
            </a:r>
            <a:r>
              <a:rPr lang="en-US" sz="2000" dirty="0" err="1"/>
              <a:t>Altendorf</a:t>
            </a:r>
            <a:r>
              <a:rPr lang="en-US" sz="2000" dirty="0"/>
              <a:t>, USCG District 17 Sector Anchorage, AK.</a:t>
            </a:r>
          </a:p>
        </p:txBody>
      </p:sp>
    </p:spTree>
    <p:extLst>
      <p:ext uri="{BB962C8B-B14F-4D97-AF65-F5344CB8AC3E}">
        <p14:creationId xmlns:p14="http://schemas.microsoft.com/office/powerpoint/2010/main" val="1951048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4530" y="1516377"/>
            <a:ext cx="8537825" cy="4113861"/>
          </a:xfrm>
        </p:spPr>
        <p:txBody>
          <a:bodyPr numCol="1">
            <a:noAutofit/>
          </a:bodyPr>
          <a:lstStyle/>
          <a:p>
            <a:pPr marL="0" indent="0">
              <a:spcAft>
                <a:spcPts val="600"/>
              </a:spcAft>
              <a:buNone/>
            </a:pPr>
            <a:r>
              <a:rPr lang="en-US" sz="2200" dirty="0">
                <a:solidFill>
                  <a:srgbClr val="FFFF00"/>
                </a:solidFill>
              </a:rPr>
              <a:t>Project Description</a:t>
            </a:r>
          </a:p>
          <a:p>
            <a:pPr>
              <a:spcAft>
                <a:spcPts val="600"/>
              </a:spcAft>
            </a:pPr>
            <a:r>
              <a:rPr lang="en-US" sz="2200" dirty="0"/>
              <a:t>Arctic region is exposed to impacts of climate change, increased coastal erosion, more frequent precipitation, permafrost thawing, and retreating sea ice</a:t>
            </a:r>
          </a:p>
          <a:p>
            <a:pPr>
              <a:spcAft>
                <a:spcPts val="600"/>
              </a:spcAft>
            </a:pPr>
            <a:r>
              <a:rPr lang="en-US" sz="2200" dirty="0"/>
              <a:t>Imminent threat of coastal infrastructure failure and catastrophic environmental impacts</a:t>
            </a:r>
          </a:p>
          <a:p>
            <a:pPr>
              <a:spcAft>
                <a:spcPts val="600"/>
              </a:spcAft>
            </a:pPr>
            <a:r>
              <a:rPr lang="en-US" sz="2200" dirty="0"/>
              <a:t>Project responds to direct request by D17 to provide environmental risk index for infrastructure/facility under USCG purview</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D033F682-4FAB-B44C-8154-338C9C87C0B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Description &amp; Baseline</a:t>
            </a:r>
            <a:endParaRPr lang="en-US" sz="2800" i="1" dirty="0">
              <a:solidFill>
                <a:srgbClr val="FFFF00"/>
              </a:solidFill>
            </a:endParaRPr>
          </a:p>
        </p:txBody>
      </p:sp>
      <p:pic>
        <p:nvPicPr>
          <p:cNvPr id="6" name="Picture 2">
            <a:extLst>
              <a:ext uri="{FF2B5EF4-FFF2-40B4-BE49-F238E27FC236}">
                <a16:creationId xmlns:a16="http://schemas.microsoft.com/office/drawing/2014/main" id="{E2A189B5-46A8-8D4E-A435-84208459420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p:blipFill>
        <p:spPr bwMode="auto">
          <a:xfrm>
            <a:off x="9153312" y="1430878"/>
            <a:ext cx="3038688" cy="22790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F1C173-D264-A84F-ADBE-163B7491245B}"/>
              </a:ext>
            </a:extLst>
          </p:cNvPr>
          <p:cNvSpPr txBox="1"/>
          <p:nvPr/>
        </p:nvSpPr>
        <p:spPr>
          <a:xfrm>
            <a:off x="9153312" y="3709894"/>
            <a:ext cx="3038688" cy="523220"/>
          </a:xfrm>
          <a:prstGeom prst="rect">
            <a:avLst/>
          </a:prstGeom>
          <a:noFill/>
        </p:spPr>
        <p:txBody>
          <a:bodyPr wrap="square" rtlCol="0">
            <a:spAutoFit/>
          </a:bodyPr>
          <a:lstStyle/>
          <a:p>
            <a:pPr algn="r"/>
            <a:r>
              <a:rPr lang="en-US" sz="1400" dirty="0">
                <a:latin typeface="Franklin Gothic Book" panose="020B0503020102020204" pitchFamily="34" charset="0"/>
              </a:rPr>
              <a:t>Fuel storage facility in </a:t>
            </a:r>
            <a:r>
              <a:rPr lang="en-US" sz="1400" dirty="0" err="1">
                <a:latin typeface="Franklin Gothic Book" panose="020B0503020102020204" pitchFamily="34" charset="0"/>
              </a:rPr>
              <a:t>Shaktoolik</a:t>
            </a:r>
            <a:r>
              <a:rPr lang="en-US" sz="1400" dirty="0">
                <a:latin typeface="Franklin Gothic Book" panose="020B0503020102020204" pitchFamily="34" charset="0"/>
              </a:rPr>
              <a:t>, Alaska, a USCG regulated facility.</a:t>
            </a:r>
          </a:p>
        </p:txBody>
      </p:sp>
    </p:spTree>
    <p:extLst>
      <p:ext uri="{BB962C8B-B14F-4D97-AF65-F5344CB8AC3E}">
        <p14:creationId xmlns:p14="http://schemas.microsoft.com/office/powerpoint/2010/main" val="325139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4530" y="1471407"/>
            <a:ext cx="8537825" cy="4113861"/>
          </a:xfrm>
        </p:spPr>
        <p:txBody>
          <a:bodyPr numCol="1">
            <a:noAutofit/>
          </a:bodyPr>
          <a:lstStyle/>
          <a:p>
            <a:pPr marL="0" indent="0">
              <a:spcAft>
                <a:spcPts val="600"/>
              </a:spcAft>
              <a:buNone/>
            </a:pPr>
            <a:r>
              <a:rPr lang="en-US" sz="1800" dirty="0">
                <a:solidFill>
                  <a:srgbClr val="FFFF00"/>
                </a:solidFill>
              </a:rPr>
              <a:t>Project Description… continued</a:t>
            </a:r>
          </a:p>
          <a:p>
            <a:pPr marL="285750" indent="-285750">
              <a:spcAft>
                <a:spcPts val="600"/>
              </a:spcAft>
            </a:pPr>
            <a:r>
              <a:rPr lang="en-US" sz="1800" dirty="0"/>
              <a:t>Alaskan USCG-regulated (</a:t>
            </a:r>
            <a:r>
              <a:rPr lang="en-US" sz="1800" u="sng" dirty="0"/>
              <a:t>under 33CFR154) </a:t>
            </a:r>
            <a:r>
              <a:rPr lang="en-US" sz="1800" dirty="0"/>
              <a:t>bulk oil </a:t>
            </a:r>
            <a:r>
              <a:rPr lang="en-US" sz="1800" dirty="0">
                <a:solidFill>
                  <a:srgbClr val="FFFF00"/>
                </a:solidFill>
              </a:rPr>
              <a:t>facilities</a:t>
            </a:r>
            <a:r>
              <a:rPr lang="en-US" sz="1800" dirty="0"/>
              <a:t> and associated </a:t>
            </a:r>
            <a:r>
              <a:rPr lang="en-US" sz="1800" dirty="0">
                <a:solidFill>
                  <a:srgbClr val="FFFF00"/>
                </a:solidFill>
              </a:rPr>
              <a:t>infrastructure</a:t>
            </a:r>
            <a:r>
              <a:rPr lang="en-US" sz="1800" dirty="0"/>
              <a:t> that persist on permafrost coastal/riverine landscapes that are susceptible to environmental change, namely:</a:t>
            </a:r>
          </a:p>
          <a:p>
            <a:pPr marL="971550" lvl="1" indent="-285750">
              <a:spcAft>
                <a:spcPts val="600"/>
              </a:spcAft>
            </a:pPr>
            <a:r>
              <a:rPr lang="en-US" sz="1800" dirty="0"/>
              <a:t>bulk oil/fuel facilities and/or piers, </a:t>
            </a:r>
          </a:p>
          <a:p>
            <a:pPr marL="971550" lvl="1" indent="-285750">
              <a:spcAft>
                <a:spcPts val="600"/>
              </a:spcAft>
            </a:pPr>
            <a:r>
              <a:rPr lang="en-US" sz="1800" dirty="0"/>
              <a:t>platforms, </a:t>
            </a:r>
          </a:p>
          <a:p>
            <a:pPr marL="971550" lvl="1" indent="-285750">
              <a:spcAft>
                <a:spcPts val="600"/>
              </a:spcAft>
            </a:pPr>
            <a:r>
              <a:rPr lang="en-US" sz="1800" dirty="0"/>
              <a:t>pipelines and </a:t>
            </a:r>
          </a:p>
          <a:p>
            <a:pPr marL="971550" lvl="1" indent="-285750">
              <a:spcAft>
                <a:spcPts val="600"/>
              </a:spcAft>
            </a:pPr>
            <a:r>
              <a:rPr lang="en-US" sz="1800" dirty="0"/>
              <a:t>loading docks near coastal regions or nearby/adjacent waterways.  </a:t>
            </a:r>
          </a:p>
          <a:p>
            <a:pPr>
              <a:spcAft>
                <a:spcPts val="600"/>
              </a:spcAft>
            </a:pPr>
            <a:r>
              <a:rPr lang="en-US" sz="1800" dirty="0"/>
              <a:t>Facilities/infrastructure may be horizontal or vertically constructed. </a:t>
            </a:r>
          </a:p>
          <a:p>
            <a:pPr>
              <a:spcAft>
                <a:spcPts val="600"/>
              </a:spcAft>
            </a:pPr>
            <a:r>
              <a:rPr lang="en-US" sz="1800" dirty="0"/>
              <a:t>Project team takes a multi- and intradisciplinary approach</a:t>
            </a:r>
          </a:p>
          <a:p>
            <a:pPr>
              <a:spcAft>
                <a:spcPts val="600"/>
              </a:spcAft>
            </a:pPr>
            <a:r>
              <a:rPr lang="en-US" sz="1800" dirty="0"/>
              <a:t>Active coordination planned between project team, Arctic scientists, engineers, and other stakeholders</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D033F682-4FAB-B44C-8154-338C9C87C0B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Description &amp; Baseline</a:t>
            </a:r>
            <a:endParaRPr lang="en-US" sz="2800" i="1" dirty="0">
              <a:solidFill>
                <a:srgbClr val="FFFF00"/>
              </a:solidFill>
            </a:endParaRPr>
          </a:p>
        </p:txBody>
      </p:sp>
      <p:pic>
        <p:nvPicPr>
          <p:cNvPr id="6" name="Picture 2">
            <a:extLst>
              <a:ext uri="{FF2B5EF4-FFF2-40B4-BE49-F238E27FC236}">
                <a16:creationId xmlns:a16="http://schemas.microsoft.com/office/drawing/2014/main" id="{E2A189B5-46A8-8D4E-A435-84208459420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p:blipFill>
        <p:spPr bwMode="auto">
          <a:xfrm>
            <a:off x="9153312" y="1430878"/>
            <a:ext cx="3038688" cy="22790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F1C173-D264-A84F-ADBE-163B7491245B}"/>
              </a:ext>
            </a:extLst>
          </p:cNvPr>
          <p:cNvSpPr txBox="1"/>
          <p:nvPr/>
        </p:nvSpPr>
        <p:spPr>
          <a:xfrm>
            <a:off x="9153312" y="3709894"/>
            <a:ext cx="3038688" cy="523220"/>
          </a:xfrm>
          <a:prstGeom prst="rect">
            <a:avLst/>
          </a:prstGeom>
          <a:noFill/>
        </p:spPr>
        <p:txBody>
          <a:bodyPr wrap="square" rtlCol="0">
            <a:spAutoFit/>
          </a:bodyPr>
          <a:lstStyle/>
          <a:p>
            <a:pPr algn="r"/>
            <a:r>
              <a:rPr lang="en-US" sz="1400" dirty="0">
                <a:latin typeface="Franklin Gothic Book" panose="020B0503020102020204" pitchFamily="34" charset="0"/>
              </a:rPr>
              <a:t>Fuel storage facility in </a:t>
            </a:r>
            <a:r>
              <a:rPr lang="en-US" sz="1400" dirty="0" err="1">
                <a:latin typeface="Franklin Gothic Book" panose="020B0503020102020204" pitchFamily="34" charset="0"/>
              </a:rPr>
              <a:t>Shaktoolik</a:t>
            </a:r>
            <a:r>
              <a:rPr lang="en-US" sz="1400" dirty="0">
                <a:latin typeface="Franklin Gothic Book" panose="020B0503020102020204" pitchFamily="34" charset="0"/>
              </a:rPr>
              <a:t>, Alaska, a USCG regulated facility.</a:t>
            </a:r>
          </a:p>
        </p:txBody>
      </p:sp>
    </p:spTree>
    <p:extLst>
      <p:ext uri="{BB962C8B-B14F-4D97-AF65-F5344CB8AC3E}">
        <p14:creationId xmlns:p14="http://schemas.microsoft.com/office/powerpoint/2010/main" val="230596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4495" y="1516376"/>
            <a:ext cx="8337860" cy="4103588"/>
          </a:xfrm>
        </p:spPr>
        <p:txBody>
          <a:bodyPr numCol="1">
            <a:normAutofit fontScale="92500" lnSpcReduction="20000"/>
          </a:bodyPr>
          <a:lstStyle/>
          <a:p>
            <a:pPr marL="0" indent="0">
              <a:lnSpc>
                <a:spcPct val="110000"/>
              </a:lnSpc>
              <a:spcAft>
                <a:spcPts val="600"/>
              </a:spcAft>
              <a:buNone/>
            </a:pPr>
            <a:r>
              <a:rPr lang="en-US" sz="1600" dirty="0">
                <a:solidFill>
                  <a:srgbClr val="FFFF00"/>
                </a:solidFill>
              </a:rPr>
              <a:t>Project Baseline</a:t>
            </a:r>
          </a:p>
          <a:p>
            <a:pPr>
              <a:lnSpc>
                <a:spcPct val="110000"/>
              </a:lnSpc>
              <a:spcAft>
                <a:spcPts val="600"/>
              </a:spcAft>
            </a:pPr>
            <a:r>
              <a:rPr lang="en-US" sz="1600" dirty="0"/>
              <a:t>Review of existing published research has not determined any associated suitable, fine scale characterization of environmental risk to Arctic coastal region bulk storage facilities or infrastructure in coastal areas that may be at risk to degradation of coastal erosion or permafrost thaw.  </a:t>
            </a:r>
          </a:p>
          <a:p>
            <a:pPr>
              <a:lnSpc>
                <a:spcPct val="110000"/>
              </a:lnSpc>
              <a:spcAft>
                <a:spcPts val="600"/>
              </a:spcAft>
            </a:pPr>
            <a:r>
              <a:rPr lang="en-US" sz="1600" dirty="0"/>
              <a:t>Extraordinary logistics and associated costs of travel to remote/off road system rural Alaska facilities and the short summer season to safely conduct inspections, USCG regulated facility inspectors are challenged with completing necessary critical inspections of potentially hazardous coastal facilities (such as fuel storage tanks) on an annual basis </a:t>
            </a:r>
          </a:p>
          <a:p>
            <a:pPr>
              <a:lnSpc>
                <a:spcPct val="110000"/>
              </a:lnSpc>
              <a:spcAft>
                <a:spcPts val="600"/>
              </a:spcAft>
            </a:pPr>
            <a:r>
              <a:rPr lang="en-US" sz="1600" dirty="0"/>
              <a:t>Other operational and response personnel are routinely challenged with evaluating and mitigating the additional risk associated with a rapidly eroding and increasingly unstable coastal landscape across the U.S. Arctic </a:t>
            </a:r>
          </a:p>
          <a:p>
            <a:pPr>
              <a:lnSpc>
                <a:spcPct val="110000"/>
              </a:lnSpc>
              <a:spcAft>
                <a:spcPts val="600"/>
              </a:spcAft>
            </a:pPr>
            <a:r>
              <a:rPr lang="en-US" sz="1600" dirty="0"/>
              <a:t>There is a need to increase the fidelity of operational planning and risk mitigation strategies by supporting existing area familiarization and local knowledge with an increased technical understanding of key environmental processes contributing to rapid change and instability, providing operators with greater detail of expected on scene conditions and a clearer picture of associated risks. </a:t>
            </a:r>
          </a:p>
          <a:p>
            <a:pPr>
              <a:lnSpc>
                <a:spcPct val="110000"/>
              </a:lnSpc>
            </a:pPr>
            <a:endParaRPr lang="en-US" sz="1400"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D033F682-4FAB-B44C-8154-338C9C87C0B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Description &amp; Baseline</a:t>
            </a:r>
            <a:endParaRPr lang="en-US" sz="2800" i="1" dirty="0">
              <a:solidFill>
                <a:srgbClr val="FFFF00"/>
              </a:solidFill>
            </a:endParaRPr>
          </a:p>
        </p:txBody>
      </p:sp>
      <p:pic>
        <p:nvPicPr>
          <p:cNvPr id="6" name="Picture 2">
            <a:extLst>
              <a:ext uri="{FF2B5EF4-FFF2-40B4-BE49-F238E27FC236}">
                <a16:creationId xmlns:a16="http://schemas.microsoft.com/office/drawing/2014/main" id="{E2A189B5-46A8-8D4E-A435-84208459420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p:blipFill>
        <p:spPr bwMode="auto">
          <a:xfrm>
            <a:off x="9153312" y="1430878"/>
            <a:ext cx="3038688" cy="22790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F1C173-D264-A84F-ADBE-163B7491245B}"/>
              </a:ext>
            </a:extLst>
          </p:cNvPr>
          <p:cNvSpPr txBox="1"/>
          <p:nvPr/>
        </p:nvSpPr>
        <p:spPr>
          <a:xfrm>
            <a:off x="9153312" y="3709894"/>
            <a:ext cx="3038688" cy="523220"/>
          </a:xfrm>
          <a:prstGeom prst="rect">
            <a:avLst/>
          </a:prstGeom>
          <a:noFill/>
        </p:spPr>
        <p:txBody>
          <a:bodyPr wrap="square" rtlCol="0">
            <a:spAutoFit/>
          </a:bodyPr>
          <a:lstStyle/>
          <a:p>
            <a:pPr algn="r"/>
            <a:r>
              <a:rPr lang="en-US" sz="1400" dirty="0">
                <a:latin typeface="Franklin Gothic Book" panose="020B0503020102020204" pitchFamily="34" charset="0"/>
              </a:rPr>
              <a:t>Fuel storage facility in </a:t>
            </a:r>
            <a:r>
              <a:rPr lang="en-US" sz="1400" dirty="0" err="1">
                <a:latin typeface="Franklin Gothic Book" panose="020B0503020102020204" pitchFamily="34" charset="0"/>
              </a:rPr>
              <a:t>Shaktoolik</a:t>
            </a:r>
            <a:r>
              <a:rPr lang="en-US" sz="1400" dirty="0">
                <a:latin typeface="Franklin Gothic Book" panose="020B0503020102020204" pitchFamily="34" charset="0"/>
              </a:rPr>
              <a:t>, Alaska, a USCG regulated facility.</a:t>
            </a:r>
          </a:p>
        </p:txBody>
      </p:sp>
    </p:spTree>
    <p:extLst>
      <p:ext uri="{BB962C8B-B14F-4D97-AF65-F5344CB8AC3E}">
        <p14:creationId xmlns:p14="http://schemas.microsoft.com/office/powerpoint/2010/main" val="800697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28472" y="1687837"/>
            <a:ext cx="10535056" cy="3798189"/>
          </a:xfrm>
        </p:spPr>
        <p:txBody>
          <a:bodyPr>
            <a:normAutofit fontScale="62500" lnSpcReduction="20000"/>
          </a:bodyPr>
          <a:lstStyle/>
          <a:p>
            <a:pPr marL="0" indent="0">
              <a:lnSpc>
                <a:spcPct val="120000"/>
              </a:lnSpc>
              <a:spcAft>
                <a:spcPts val="1200"/>
              </a:spcAft>
              <a:buNone/>
            </a:pPr>
            <a:r>
              <a:rPr lang="en-US" dirty="0">
                <a:solidFill>
                  <a:srgbClr val="FFFF00"/>
                </a:solidFill>
              </a:rPr>
              <a:t>Relevance to DHS and USCG</a:t>
            </a:r>
          </a:p>
          <a:p>
            <a:pPr>
              <a:lnSpc>
                <a:spcPct val="120000"/>
              </a:lnSpc>
              <a:spcAft>
                <a:spcPts val="1200"/>
              </a:spcAft>
            </a:pPr>
            <a:r>
              <a:rPr lang="en-US" dirty="0"/>
              <a:t>The project will primarily focus on bulk oil/fuel containers and pipelines, and piers, docks, and platforms in permafrost coastal and riverine landscapes of the </a:t>
            </a:r>
            <a:r>
              <a:rPr lang="en-US" u="sng" dirty="0"/>
              <a:t>Bering, Chukchi and Beaufort Seas</a:t>
            </a:r>
            <a:r>
              <a:rPr lang="en-US" dirty="0"/>
              <a:t> </a:t>
            </a:r>
          </a:p>
          <a:p>
            <a:pPr>
              <a:lnSpc>
                <a:spcPct val="120000"/>
              </a:lnSpc>
              <a:spcAft>
                <a:spcPts val="1200"/>
              </a:spcAft>
            </a:pPr>
            <a:r>
              <a:rPr lang="en-US" dirty="0"/>
              <a:t>Products will </a:t>
            </a:r>
            <a:r>
              <a:rPr lang="en-US" u="sng" dirty="0"/>
              <a:t>inform responders and inspectors </a:t>
            </a:r>
            <a:r>
              <a:rPr lang="en-US" dirty="0"/>
              <a:t>of the current and predicted future structural integrity of those facilities, and the bearing capacity, stability, and susceptibility to erosion of the surrounding/ supporting landscape </a:t>
            </a:r>
          </a:p>
          <a:p>
            <a:pPr>
              <a:lnSpc>
                <a:spcPct val="120000"/>
              </a:lnSpc>
              <a:spcAft>
                <a:spcPts val="1200"/>
              </a:spcAft>
            </a:pPr>
            <a:r>
              <a:rPr lang="en-US" dirty="0"/>
              <a:t>The research effort will produce three products: a comprehensive Arctic facilities and infrastructure environmental change knowledge product, an operationally relevant Arctic facilities and infrastructure environmental change risk index, and an Arctic inspector and responder structural environmental impacts </a:t>
            </a:r>
            <a:r>
              <a:rPr lang="en-US" u="sng" dirty="0"/>
              <a:t>training guide</a:t>
            </a:r>
            <a:r>
              <a:rPr lang="en-US" dirty="0"/>
              <a:t>.</a:t>
            </a:r>
          </a:p>
          <a:p>
            <a:endParaRPr lang="en-US" dirty="0"/>
          </a:p>
          <a:p>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B376423-51F0-EF43-80FE-E379EDDBF772}"/>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Tree>
    <p:extLst>
      <p:ext uri="{BB962C8B-B14F-4D97-AF65-F5344CB8AC3E}">
        <p14:creationId xmlns:p14="http://schemas.microsoft.com/office/powerpoint/2010/main" val="59829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2BCCF1B8-3667-0B4E-932C-7790AF53863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
        <p:nvSpPr>
          <p:cNvPr id="6" name="Text Placeholder 2">
            <a:extLst>
              <a:ext uri="{FF2B5EF4-FFF2-40B4-BE49-F238E27FC236}">
                <a16:creationId xmlns:a16="http://schemas.microsoft.com/office/drawing/2014/main" id="{0991B57F-5217-0241-8F64-359F133A8B8D}"/>
              </a:ext>
            </a:extLst>
          </p:cNvPr>
          <p:cNvSpPr txBox="1">
            <a:spLocks/>
          </p:cNvSpPr>
          <p:nvPr/>
        </p:nvSpPr>
        <p:spPr>
          <a:xfrm>
            <a:off x="704636" y="1687837"/>
            <a:ext cx="10401729" cy="3778015"/>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2000" dirty="0">
                <a:solidFill>
                  <a:srgbClr val="FFFF00"/>
                </a:solidFill>
              </a:rPr>
              <a:t>Methods and Overarching Objectives</a:t>
            </a:r>
            <a:endParaRPr lang="en-US" sz="2000" dirty="0">
              <a:solidFill>
                <a:srgbClr val="F8F8F8"/>
              </a:solidFill>
            </a:endParaRPr>
          </a:p>
          <a:p>
            <a:pPr marL="0" indent="0">
              <a:spcAft>
                <a:spcPts val="600"/>
              </a:spcAft>
              <a:buNone/>
            </a:pPr>
            <a:r>
              <a:rPr lang="en-US" sz="2000" dirty="0">
                <a:solidFill>
                  <a:srgbClr val="F8F8F8"/>
                </a:solidFill>
              </a:rPr>
              <a:t>This project will create and publish three knowledge products:</a:t>
            </a:r>
          </a:p>
          <a:p>
            <a:pPr marL="920750" indent="-398463">
              <a:spcAft>
                <a:spcPts val="600"/>
              </a:spcAft>
              <a:buFont typeface="+mj-lt"/>
              <a:buAutoNum type="arabicPeriod"/>
            </a:pPr>
            <a:r>
              <a:rPr lang="en-US" sz="2000" dirty="0"/>
              <a:t>Synthesis of published literature, existing data,  USCG reporting, and expert opinion.</a:t>
            </a:r>
          </a:p>
          <a:p>
            <a:pPr marL="920750" indent="-398463">
              <a:spcAft>
                <a:spcPts val="600"/>
              </a:spcAft>
              <a:buFont typeface="+mj-lt"/>
              <a:buAutoNum type="arabicPeriod"/>
            </a:pPr>
            <a:r>
              <a:rPr lang="en-US" sz="2000" dirty="0"/>
              <a:t>Develop an “Arctic facilities and infrastructure environmental change” risk index as a USCG decision support tool.</a:t>
            </a:r>
          </a:p>
          <a:p>
            <a:pPr marL="920750" indent="-398463">
              <a:spcAft>
                <a:spcPts val="600"/>
              </a:spcAft>
              <a:buFont typeface="+mj-lt"/>
              <a:buAutoNum type="arabicPeriod"/>
            </a:pPr>
            <a:r>
              <a:rPr lang="en-US" sz="2000" dirty="0"/>
              <a:t>Transition products that can be promulgated to the USCG, stakeholders, and the broader scientific and engineering community. </a:t>
            </a:r>
          </a:p>
          <a:p>
            <a:endParaRPr lang="en-US" sz="2000" dirty="0"/>
          </a:p>
        </p:txBody>
      </p:sp>
    </p:spTree>
    <p:extLst>
      <p:ext uri="{BB962C8B-B14F-4D97-AF65-F5344CB8AC3E}">
        <p14:creationId xmlns:p14="http://schemas.microsoft.com/office/powerpoint/2010/main" val="2639150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2BCCF1B8-3667-0B4E-932C-7790AF53863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
        <p:nvSpPr>
          <p:cNvPr id="6" name="Text Placeholder 2">
            <a:extLst>
              <a:ext uri="{FF2B5EF4-FFF2-40B4-BE49-F238E27FC236}">
                <a16:creationId xmlns:a16="http://schemas.microsoft.com/office/drawing/2014/main" id="{0991B57F-5217-0241-8F64-359F133A8B8D}"/>
              </a:ext>
            </a:extLst>
          </p:cNvPr>
          <p:cNvSpPr txBox="1">
            <a:spLocks/>
          </p:cNvSpPr>
          <p:nvPr/>
        </p:nvSpPr>
        <p:spPr>
          <a:xfrm>
            <a:off x="704636" y="1539992"/>
            <a:ext cx="7380058" cy="4107773"/>
          </a:xfrm>
          <a:prstGeom prst="rect">
            <a:avLst/>
          </a:prstGeom>
        </p:spPr>
        <p:txBody>
          <a:bodyPr>
            <a:normAutofit fontScale="40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sz="4500" dirty="0">
                <a:solidFill>
                  <a:srgbClr val="F8F8F8"/>
                </a:solidFill>
              </a:rPr>
              <a:t>Objective 1: Baseline Synthesis</a:t>
            </a:r>
          </a:p>
          <a:p>
            <a:pPr>
              <a:lnSpc>
                <a:spcPct val="120000"/>
              </a:lnSpc>
              <a:spcAft>
                <a:spcPts val="600"/>
              </a:spcAft>
            </a:pPr>
            <a:r>
              <a:rPr lang="en-US" sz="3800" dirty="0">
                <a:solidFill>
                  <a:srgbClr val="FFFF00"/>
                </a:solidFill>
              </a:rPr>
              <a:t>Core questions/ sub-objectives:</a:t>
            </a:r>
          </a:p>
          <a:p>
            <a:pPr lvl="1">
              <a:lnSpc>
                <a:spcPct val="120000"/>
              </a:lnSpc>
              <a:spcAft>
                <a:spcPts val="600"/>
              </a:spcAft>
            </a:pPr>
            <a:r>
              <a:rPr lang="en-US" sz="3800" dirty="0"/>
              <a:t>What environmental phenomenon, and/or structural engineering, and other factors are associated with infrastructural degradation or inspection failure?</a:t>
            </a:r>
          </a:p>
          <a:p>
            <a:pPr lvl="1">
              <a:lnSpc>
                <a:spcPct val="120000"/>
              </a:lnSpc>
              <a:spcAft>
                <a:spcPts val="600"/>
              </a:spcAft>
            </a:pPr>
            <a:r>
              <a:rPr lang="en-US" sz="3800" dirty="0"/>
              <a:t>How are environmental phenomenon associated with infrastructure degradation or inspection failure changing?</a:t>
            </a:r>
          </a:p>
          <a:p>
            <a:pPr lvl="1">
              <a:lnSpc>
                <a:spcPct val="120000"/>
              </a:lnSpc>
              <a:spcAft>
                <a:spcPts val="600"/>
              </a:spcAft>
            </a:pPr>
            <a:r>
              <a:rPr lang="en-US" sz="3800" dirty="0"/>
              <a:t>How adept are past and present engineering and inspection practices suited to the changing environment?</a:t>
            </a:r>
          </a:p>
          <a:p>
            <a:pPr>
              <a:lnSpc>
                <a:spcPct val="120000"/>
              </a:lnSpc>
              <a:spcAft>
                <a:spcPts val="600"/>
              </a:spcAft>
            </a:pPr>
            <a:r>
              <a:rPr lang="en-US" sz="3800" dirty="0">
                <a:solidFill>
                  <a:srgbClr val="FFFF00"/>
                </a:solidFill>
              </a:rPr>
              <a:t>Associated product/deliverable(s):</a:t>
            </a:r>
          </a:p>
          <a:p>
            <a:pPr lvl="1">
              <a:lnSpc>
                <a:spcPct val="120000"/>
              </a:lnSpc>
              <a:spcAft>
                <a:spcPts val="600"/>
              </a:spcAft>
            </a:pPr>
            <a:r>
              <a:rPr lang="en-US" sz="3800" dirty="0"/>
              <a:t>Knowledge product that provides USCG with a report ~ literature review and synthesis of acquired data.  </a:t>
            </a:r>
          </a:p>
          <a:p>
            <a:pPr lvl="1">
              <a:lnSpc>
                <a:spcPct val="120000"/>
              </a:lnSpc>
              <a:spcAft>
                <a:spcPts val="600"/>
              </a:spcAft>
            </a:pPr>
            <a:r>
              <a:rPr lang="en-US" sz="3800" dirty="0"/>
              <a:t>Provide baseline product to Stakeholders that will be useful for additional activities.</a:t>
            </a:r>
          </a:p>
          <a:p>
            <a:endParaRPr lang="en-US" sz="2000" dirty="0"/>
          </a:p>
        </p:txBody>
      </p:sp>
      <p:pic>
        <p:nvPicPr>
          <p:cNvPr id="7" name="Picture 6" descr="US sues BP over Prudhoe Bay oil spill">
            <a:extLst>
              <a:ext uri="{FF2B5EF4-FFF2-40B4-BE49-F238E27FC236}">
                <a16:creationId xmlns:a16="http://schemas.microsoft.com/office/drawing/2014/main" id="{54176A5D-3789-0948-9D44-3714AF597E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4694" y="1516376"/>
            <a:ext cx="4107305" cy="25715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4F7A67-A798-CF45-A5F0-42A053E37A6A}"/>
              </a:ext>
            </a:extLst>
          </p:cNvPr>
          <p:cNvSpPr txBox="1"/>
          <p:nvPr/>
        </p:nvSpPr>
        <p:spPr>
          <a:xfrm>
            <a:off x="8810512" y="4087906"/>
            <a:ext cx="3381487" cy="369332"/>
          </a:xfrm>
          <a:prstGeom prst="rect">
            <a:avLst/>
          </a:prstGeom>
          <a:noFill/>
        </p:spPr>
        <p:txBody>
          <a:bodyPr wrap="square" rtlCol="0">
            <a:spAutoFit/>
          </a:bodyPr>
          <a:lstStyle/>
          <a:p>
            <a:pPr algn="ctr"/>
            <a:r>
              <a:rPr lang="en-US" dirty="0"/>
              <a:t>March 2006: Prudhoe Bay spill</a:t>
            </a:r>
          </a:p>
        </p:txBody>
      </p:sp>
    </p:spTree>
    <p:extLst>
      <p:ext uri="{BB962C8B-B14F-4D97-AF65-F5344CB8AC3E}">
        <p14:creationId xmlns:p14="http://schemas.microsoft.com/office/powerpoint/2010/main" val="297315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2BCCF1B8-3667-0B4E-932C-7790AF53863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
        <p:nvSpPr>
          <p:cNvPr id="6" name="Text Placeholder 2">
            <a:extLst>
              <a:ext uri="{FF2B5EF4-FFF2-40B4-BE49-F238E27FC236}">
                <a16:creationId xmlns:a16="http://schemas.microsoft.com/office/drawing/2014/main" id="{0991B57F-5217-0241-8F64-359F133A8B8D}"/>
              </a:ext>
            </a:extLst>
          </p:cNvPr>
          <p:cNvSpPr txBox="1">
            <a:spLocks/>
          </p:cNvSpPr>
          <p:nvPr/>
        </p:nvSpPr>
        <p:spPr>
          <a:xfrm>
            <a:off x="704636" y="1539991"/>
            <a:ext cx="7380058" cy="4090247"/>
          </a:xfrm>
          <a:prstGeom prst="rect">
            <a:avLst/>
          </a:prstGeom>
        </p:spPr>
        <p:txBody>
          <a:bodyPr>
            <a:normAutofit fontScale="32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sz="4500" dirty="0">
                <a:solidFill>
                  <a:srgbClr val="F8F8F8"/>
                </a:solidFill>
              </a:rPr>
              <a:t>Objective 2: Risk Index Development</a:t>
            </a:r>
          </a:p>
          <a:p>
            <a:pPr>
              <a:lnSpc>
                <a:spcPct val="120000"/>
              </a:lnSpc>
              <a:spcAft>
                <a:spcPts val="400"/>
              </a:spcAft>
            </a:pPr>
            <a:r>
              <a:rPr lang="en-US" sz="4900" dirty="0">
                <a:solidFill>
                  <a:srgbClr val="FFFF00"/>
                </a:solidFill>
              </a:rPr>
              <a:t>Core questions/ sub-objectives:</a:t>
            </a:r>
          </a:p>
          <a:p>
            <a:pPr lvl="1">
              <a:lnSpc>
                <a:spcPct val="120000"/>
              </a:lnSpc>
              <a:spcAft>
                <a:spcPts val="400"/>
              </a:spcAft>
            </a:pPr>
            <a:r>
              <a:rPr lang="en-US" sz="4900" dirty="0"/>
              <a:t>What key engineering and or environmental factors, conditional states, and thresholds best predict infrastructure or inspection failure in the US Arctic?</a:t>
            </a:r>
          </a:p>
          <a:p>
            <a:pPr lvl="1">
              <a:lnSpc>
                <a:spcPct val="120000"/>
              </a:lnSpc>
              <a:spcAft>
                <a:spcPts val="400"/>
              </a:spcAft>
            </a:pPr>
            <a:r>
              <a:rPr lang="en-US" sz="4900" dirty="0"/>
              <a:t>Can a risk index model for infrastructure failure adequately predict known infrastructure failure events?</a:t>
            </a:r>
          </a:p>
          <a:p>
            <a:pPr lvl="1">
              <a:lnSpc>
                <a:spcPct val="120000"/>
              </a:lnSpc>
              <a:spcAft>
                <a:spcPts val="400"/>
              </a:spcAft>
            </a:pPr>
            <a:r>
              <a:rPr lang="en-US" sz="4900" dirty="0"/>
              <a:t>Using a validated risk index of infrastructure failure, what are the forecast spatiotemporal patterns for infrastructure failure in the US Arctic?</a:t>
            </a:r>
          </a:p>
          <a:p>
            <a:pPr lvl="1">
              <a:lnSpc>
                <a:spcPct val="120000"/>
              </a:lnSpc>
              <a:spcAft>
                <a:spcPts val="400"/>
              </a:spcAft>
            </a:pPr>
            <a:r>
              <a:rPr lang="en-US" sz="4900" dirty="0"/>
              <a:t>How can facilities and infrastructure inspection and monitoring be modified to improve the early detection of infrastructure failure?</a:t>
            </a:r>
          </a:p>
          <a:p>
            <a:pPr lvl="1">
              <a:lnSpc>
                <a:spcPct val="120000"/>
              </a:lnSpc>
              <a:spcAft>
                <a:spcPts val="400"/>
              </a:spcAft>
            </a:pPr>
            <a:r>
              <a:rPr lang="en-US" sz="4900" dirty="0"/>
              <a:t>What are the key uncertainties, priorities for risk reduction, and future research priorities that arises from this project?</a:t>
            </a:r>
          </a:p>
        </p:txBody>
      </p:sp>
      <p:pic>
        <p:nvPicPr>
          <p:cNvPr id="7" name="Picture 6" descr="US sues BP over Prudhoe Bay oil spill">
            <a:extLst>
              <a:ext uri="{FF2B5EF4-FFF2-40B4-BE49-F238E27FC236}">
                <a16:creationId xmlns:a16="http://schemas.microsoft.com/office/drawing/2014/main" id="{54176A5D-3789-0948-9D44-3714AF597E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4694" y="1516376"/>
            <a:ext cx="4107305" cy="25715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4F7A67-A798-CF45-A5F0-42A053E37A6A}"/>
              </a:ext>
            </a:extLst>
          </p:cNvPr>
          <p:cNvSpPr txBox="1"/>
          <p:nvPr/>
        </p:nvSpPr>
        <p:spPr>
          <a:xfrm>
            <a:off x="8810512" y="4087906"/>
            <a:ext cx="3381487" cy="369332"/>
          </a:xfrm>
          <a:prstGeom prst="rect">
            <a:avLst/>
          </a:prstGeom>
          <a:noFill/>
        </p:spPr>
        <p:txBody>
          <a:bodyPr wrap="square" rtlCol="0">
            <a:spAutoFit/>
          </a:bodyPr>
          <a:lstStyle/>
          <a:p>
            <a:pPr algn="ctr"/>
            <a:r>
              <a:rPr lang="en-US" dirty="0"/>
              <a:t>March 2006: Prudhoe Bay spill</a:t>
            </a:r>
          </a:p>
        </p:txBody>
      </p:sp>
    </p:spTree>
    <p:extLst>
      <p:ext uri="{BB962C8B-B14F-4D97-AF65-F5344CB8AC3E}">
        <p14:creationId xmlns:p14="http://schemas.microsoft.com/office/powerpoint/2010/main" val="1763832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2BCCF1B8-3667-0B4E-932C-7790AF53863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
        <p:nvSpPr>
          <p:cNvPr id="6" name="Text Placeholder 2">
            <a:extLst>
              <a:ext uri="{FF2B5EF4-FFF2-40B4-BE49-F238E27FC236}">
                <a16:creationId xmlns:a16="http://schemas.microsoft.com/office/drawing/2014/main" id="{0991B57F-5217-0241-8F64-359F133A8B8D}"/>
              </a:ext>
            </a:extLst>
          </p:cNvPr>
          <p:cNvSpPr txBox="1">
            <a:spLocks/>
          </p:cNvSpPr>
          <p:nvPr/>
        </p:nvSpPr>
        <p:spPr>
          <a:xfrm>
            <a:off x="704636" y="1539991"/>
            <a:ext cx="7380058" cy="4079973"/>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sz="1900" dirty="0">
                <a:solidFill>
                  <a:srgbClr val="F8F8F8"/>
                </a:solidFill>
              </a:rPr>
              <a:t>Objective 2: Risk Index Development</a:t>
            </a:r>
          </a:p>
          <a:p>
            <a:pPr>
              <a:lnSpc>
                <a:spcPct val="120000"/>
              </a:lnSpc>
              <a:spcAft>
                <a:spcPts val="400"/>
              </a:spcAft>
            </a:pPr>
            <a:r>
              <a:rPr lang="en-US" sz="1600" dirty="0">
                <a:solidFill>
                  <a:srgbClr val="FFFF00"/>
                </a:solidFill>
              </a:rPr>
              <a:t>Associated product/deliverable(s):</a:t>
            </a:r>
          </a:p>
          <a:p>
            <a:pPr lvl="1">
              <a:lnSpc>
                <a:spcPct val="120000"/>
              </a:lnSpc>
              <a:spcAft>
                <a:spcPts val="400"/>
              </a:spcAft>
            </a:pPr>
            <a:r>
              <a:rPr lang="en-US" sz="1600" dirty="0"/>
              <a:t>Validated risk index and associated analysis of uncertainty.</a:t>
            </a:r>
          </a:p>
          <a:p>
            <a:pPr lvl="1">
              <a:lnSpc>
                <a:spcPct val="120000"/>
              </a:lnSpc>
              <a:spcAft>
                <a:spcPts val="400"/>
              </a:spcAft>
            </a:pPr>
            <a:r>
              <a:rPr lang="en-US" sz="1600" dirty="0"/>
              <a:t>Integrated environmental, infrastructural data drawn from published literature, data archives, change analyses, inspection and incident reports, and/or models . </a:t>
            </a:r>
          </a:p>
          <a:p>
            <a:pPr lvl="1">
              <a:lnSpc>
                <a:spcPct val="120000"/>
              </a:lnSpc>
              <a:spcAft>
                <a:spcPts val="400"/>
              </a:spcAft>
            </a:pPr>
            <a:r>
              <a:rPr lang="en-US" sz="1600" dirty="0"/>
              <a:t>Review of USCG inspection and structural monitoring approaches. </a:t>
            </a:r>
          </a:p>
          <a:p>
            <a:endParaRPr lang="en-US" sz="2000" dirty="0"/>
          </a:p>
        </p:txBody>
      </p:sp>
      <p:pic>
        <p:nvPicPr>
          <p:cNvPr id="7" name="Picture 6" descr="US sues BP over Prudhoe Bay oil spill">
            <a:extLst>
              <a:ext uri="{FF2B5EF4-FFF2-40B4-BE49-F238E27FC236}">
                <a16:creationId xmlns:a16="http://schemas.microsoft.com/office/drawing/2014/main" id="{54176A5D-3789-0948-9D44-3714AF597E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4694" y="1516376"/>
            <a:ext cx="4107305" cy="25715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4F7A67-A798-CF45-A5F0-42A053E37A6A}"/>
              </a:ext>
            </a:extLst>
          </p:cNvPr>
          <p:cNvSpPr txBox="1"/>
          <p:nvPr/>
        </p:nvSpPr>
        <p:spPr>
          <a:xfrm>
            <a:off x="8810512" y="4087906"/>
            <a:ext cx="3381487" cy="369332"/>
          </a:xfrm>
          <a:prstGeom prst="rect">
            <a:avLst/>
          </a:prstGeom>
          <a:noFill/>
        </p:spPr>
        <p:txBody>
          <a:bodyPr wrap="square" rtlCol="0">
            <a:spAutoFit/>
          </a:bodyPr>
          <a:lstStyle/>
          <a:p>
            <a:pPr algn="ctr"/>
            <a:r>
              <a:rPr lang="en-US" dirty="0"/>
              <a:t>March 2006: Prudhoe Bay spill</a:t>
            </a:r>
          </a:p>
        </p:txBody>
      </p:sp>
    </p:spTree>
    <p:extLst>
      <p:ext uri="{BB962C8B-B14F-4D97-AF65-F5344CB8AC3E}">
        <p14:creationId xmlns:p14="http://schemas.microsoft.com/office/powerpoint/2010/main" val="273927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2BCCF1B8-3667-0B4E-932C-7790AF538635}"/>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Relevance and Methods</a:t>
            </a:r>
            <a:endParaRPr lang="en-US" sz="2800" i="1" dirty="0">
              <a:solidFill>
                <a:srgbClr val="FFFF00"/>
              </a:solidFill>
            </a:endParaRPr>
          </a:p>
        </p:txBody>
      </p:sp>
      <p:sp>
        <p:nvSpPr>
          <p:cNvPr id="6" name="Text Placeholder 2">
            <a:extLst>
              <a:ext uri="{FF2B5EF4-FFF2-40B4-BE49-F238E27FC236}">
                <a16:creationId xmlns:a16="http://schemas.microsoft.com/office/drawing/2014/main" id="{0991B57F-5217-0241-8F64-359F133A8B8D}"/>
              </a:ext>
            </a:extLst>
          </p:cNvPr>
          <p:cNvSpPr txBox="1">
            <a:spLocks/>
          </p:cNvSpPr>
          <p:nvPr/>
        </p:nvSpPr>
        <p:spPr>
          <a:xfrm>
            <a:off x="704636" y="1539992"/>
            <a:ext cx="7380058" cy="4107773"/>
          </a:xfrm>
          <a:prstGeom prst="rect">
            <a:avLst/>
          </a:prstGeom>
        </p:spPr>
        <p:txBody>
          <a:bodyPr>
            <a:normAutofit fontScale="7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sz="2300" dirty="0">
                <a:solidFill>
                  <a:srgbClr val="F8F8F8"/>
                </a:solidFill>
              </a:rPr>
              <a:t>Objective 3: Transition Products</a:t>
            </a:r>
          </a:p>
          <a:p>
            <a:pPr>
              <a:spcAft>
                <a:spcPts val="600"/>
              </a:spcAft>
            </a:pPr>
            <a:r>
              <a:rPr lang="en-US" sz="2300" dirty="0">
                <a:solidFill>
                  <a:srgbClr val="FFFF00"/>
                </a:solidFill>
              </a:rPr>
              <a:t>Core questions/ sub-objectives:</a:t>
            </a:r>
          </a:p>
          <a:p>
            <a:pPr lvl="1">
              <a:spcAft>
                <a:spcPts val="600"/>
              </a:spcAft>
            </a:pPr>
            <a:r>
              <a:rPr lang="en-US" sz="2300" dirty="0"/>
              <a:t>Develop an optimized and operationally relevant transition plan and guidelines for improved infrastructure inspection and monitoring. </a:t>
            </a:r>
          </a:p>
          <a:p>
            <a:pPr lvl="1">
              <a:spcAft>
                <a:spcPts val="600"/>
              </a:spcAft>
            </a:pPr>
            <a:r>
              <a:rPr lang="en-US" sz="2300" dirty="0"/>
              <a:t>Share findings with project stakeholders.</a:t>
            </a:r>
          </a:p>
          <a:p>
            <a:pPr lvl="1">
              <a:spcAft>
                <a:spcPts val="600"/>
              </a:spcAft>
            </a:pPr>
            <a:r>
              <a:rPr lang="en-US" sz="2300" dirty="0"/>
              <a:t>Share findings with the broader scientific and engineering community. </a:t>
            </a:r>
          </a:p>
          <a:p>
            <a:pPr>
              <a:spcAft>
                <a:spcPts val="600"/>
              </a:spcAft>
            </a:pPr>
            <a:r>
              <a:rPr lang="en-US" sz="2300" dirty="0">
                <a:solidFill>
                  <a:srgbClr val="FFFF00"/>
                </a:solidFill>
              </a:rPr>
              <a:t>Associated product/deliverable(s):</a:t>
            </a:r>
          </a:p>
          <a:p>
            <a:pPr lvl="1">
              <a:spcAft>
                <a:spcPts val="600"/>
              </a:spcAft>
            </a:pPr>
            <a:r>
              <a:rPr lang="en-US" sz="2300" dirty="0"/>
              <a:t>Validated risk index and associated analysis of uncertainty.</a:t>
            </a:r>
          </a:p>
          <a:p>
            <a:pPr lvl="1">
              <a:spcAft>
                <a:spcPts val="600"/>
              </a:spcAft>
            </a:pPr>
            <a:r>
              <a:rPr lang="en-US" sz="2300" dirty="0"/>
              <a:t>Integrated environmental, infrastructural data drawn from published literature, data archives, change analyses, inspection and incident reports, and associated environmental characterization models. </a:t>
            </a:r>
          </a:p>
          <a:p>
            <a:pPr lvl="1">
              <a:spcAft>
                <a:spcPts val="600"/>
              </a:spcAft>
            </a:pPr>
            <a:r>
              <a:rPr lang="en-US" sz="2300" dirty="0"/>
              <a:t>Review of USCG inspection and structural monitoring approaches. </a:t>
            </a:r>
          </a:p>
          <a:p>
            <a:endParaRPr lang="en-US" sz="2000" dirty="0"/>
          </a:p>
        </p:txBody>
      </p:sp>
      <p:pic>
        <p:nvPicPr>
          <p:cNvPr id="7" name="Picture 6" descr="US sues BP over Prudhoe Bay oil spill">
            <a:extLst>
              <a:ext uri="{FF2B5EF4-FFF2-40B4-BE49-F238E27FC236}">
                <a16:creationId xmlns:a16="http://schemas.microsoft.com/office/drawing/2014/main" id="{54176A5D-3789-0948-9D44-3714AF597E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4694" y="1516376"/>
            <a:ext cx="4107305" cy="25715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4F7A67-A798-CF45-A5F0-42A053E37A6A}"/>
              </a:ext>
            </a:extLst>
          </p:cNvPr>
          <p:cNvSpPr txBox="1"/>
          <p:nvPr/>
        </p:nvSpPr>
        <p:spPr>
          <a:xfrm>
            <a:off x="8810512" y="4087906"/>
            <a:ext cx="3381487" cy="369332"/>
          </a:xfrm>
          <a:prstGeom prst="rect">
            <a:avLst/>
          </a:prstGeom>
          <a:noFill/>
        </p:spPr>
        <p:txBody>
          <a:bodyPr wrap="square" rtlCol="0">
            <a:spAutoFit/>
          </a:bodyPr>
          <a:lstStyle/>
          <a:p>
            <a:pPr algn="ctr"/>
            <a:r>
              <a:rPr lang="en-US" dirty="0"/>
              <a:t>March 2006: Prudhoe Bay spill</a:t>
            </a:r>
          </a:p>
        </p:txBody>
      </p:sp>
    </p:spTree>
    <p:extLst>
      <p:ext uri="{BB962C8B-B14F-4D97-AF65-F5344CB8AC3E}">
        <p14:creationId xmlns:p14="http://schemas.microsoft.com/office/powerpoint/2010/main" val="361839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5" name="Picture 4">
            <a:extLst>
              <a:ext uri="{FF2B5EF4-FFF2-40B4-BE49-F238E27FC236}">
                <a16:creationId xmlns:a16="http://schemas.microsoft.com/office/drawing/2014/main" id="{FFC712D3-3ED0-454C-8D81-C360F3C6E49B}"/>
              </a:ext>
            </a:extLst>
          </p:cNvPr>
          <p:cNvPicPr>
            <a:picLocks noChangeAspect="1"/>
          </p:cNvPicPr>
          <p:nvPr/>
        </p:nvPicPr>
        <p:blipFill>
          <a:blip r:embed="rId2"/>
          <a:stretch>
            <a:fillRect/>
          </a:stretch>
        </p:blipFill>
        <p:spPr>
          <a:xfrm>
            <a:off x="4542374" y="1438378"/>
            <a:ext cx="7613552" cy="5405674"/>
          </a:xfrm>
          <a:prstGeom prst="rect">
            <a:avLst/>
          </a:prstGeom>
        </p:spPr>
      </p:pic>
      <p:pic>
        <p:nvPicPr>
          <p:cNvPr id="6" name="Picture 2">
            <a:extLst>
              <a:ext uri="{FF2B5EF4-FFF2-40B4-BE49-F238E27FC236}">
                <a16:creationId xmlns:a16="http://schemas.microsoft.com/office/drawing/2014/main" id="{8258F87B-1B1E-6F44-8317-952772F7D39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97717" y="1922106"/>
            <a:ext cx="2878379" cy="21587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1D2B92D-2823-894B-9542-E7BF8725BE7C}"/>
              </a:ext>
            </a:extLst>
          </p:cNvPr>
          <p:cNvSpPr txBox="1"/>
          <p:nvPr/>
        </p:nvSpPr>
        <p:spPr>
          <a:xfrm>
            <a:off x="0" y="4137036"/>
            <a:ext cx="2996644" cy="830997"/>
          </a:xfrm>
          <a:prstGeom prst="rect">
            <a:avLst/>
          </a:prstGeom>
          <a:noFill/>
        </p:spPr>
        <p:txBody>
          <a:bodyPr wrap="square" rtlCol="0">
            <a:spAutoFit/>
          </a:bodyPr>
          <a:lstStyle/>
          <a:p>
            <a:pPr algn="just"/>
            <a:r>
              <a:rPr lang="en-US" sz="1200" dirty="0"/>
              <a:t>Petty Officer 3rd Class Shawn </a:t>
            </a:r>
            <a:r>
              <a:rPr lang="en-US" sz="1200" dirty="0" err="1"/>
              <a:t>Keeman</a:t>
            </a:r>
            <a:r>
              <a:rPr lang="en-US" sz="1200" dirty="0"/>
              <a:t> (right), an inspector on temporary duty for Coast Guard Sector Anchorage, prepares to inspect a fuel storage facility in </a:t>
            </a:r>
            <a:r>
              <a:rPr lang="en-US" sz="1200" dirty="0" err="1"/>
              <a:t>Oscarville</a:t>
            </a:r>
            <a:r>
              <a:rPr lang="en-US" sz="1200" dirty="0"/>
              <a:t>.</a:t>
            </a:r>
          </a:p>
        </p:txBody>
      </p:sp>
      <p:sp>
        <p:nvSpPr>
          <p:cNvPr id="8" name="Title 1">
            <a:extLst>
              <a:ext uri="{FF2B5EF4-FFF2-40B4-BE49-F238E27FC236}">
                <a16:creationId xmlns:a16="http://schemas.microsoft.com/office/drawing/2014/main" id="{F0CA1300-BBC9-2D4B-92E8-72D5B848D6D6}"/>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b="1" dirty="0">
                <a:solidFill>
                  <a:srgbClr val="FFFF00"/>
                </a:solidFill>
              </a:rPr>
              <a:t>Phased Approach and Milestones</a:t>
            </a:r>
            <a:endParaRPr lang="en-US" sz="2800" i="1" dirty="0">
              <a:solidFill>
                <a:srgbClr val="FFFF00"/>
              </a:solidFill>
            </a:endParaRPr>
          </a:p>
        </p:txBody>
      </p:sp>
    </p:spTree>
    <p:extLst>
      <p:ext uri="{BB962C8B-B14F-4D97-AF65-F5344CB8AC3E}">
        <p14:creationId xmlns:p14="http://schemas.microsoft.com/office/powerpoint/2010/main" val="335379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2930" y="1672160"/>
            <a:ext cx="7186396" cy="3567660"/>
          </a:xfrm>
        </p:spPr>
        <p:txBody>
          <a:bodyPr>
            <a:normAutofit fontScale="92500" lnSpcReduction="20000"/>
          </a:bodyPr>
          <a:lstStyle/>
          <a:p>
            <a:pPr marL="0" indent="0">
              <a:spcAft>
                <a:spcPts val="600"/>
              </a:spcAft>
              <a:buNone/>
            </a:pPr>
            <a:r>
              <a:rPr lang="en-US" sz="2600" dirty="0"/>
              <a:t>The research effort will produce three products: </a:t>
            </a:r>
          </a:p>
          <a:p>
            <a:pPr marL="514350" indent="-514350">
              <a:spcAft>
                <a:spcPts val="600"/>
              </a:spcAft>
              <a:buFont typeface="+mj-lt"/>
              <a:buAutoNum type="arabicPeriod"/>
            </a:pPr>
            <a:r>
              <a:rPr lang="en-US" sz="2600" dirty="0"/>
              <a:t>A comprehensive Arctic facilities and infrastructure environmental change knowledge product, </a:t>
            </a:r>
          </a:p>
          <a:p>
            <a:pPr marL="514350" indent="-514350">
              <a:spcAft>
                <a:spcPts val="600"/>
              </a:spcAft>
              <a:buFont typeface="+mj-lt"/>
              <a:buAutoNum type="arabicPeriod"/>
            </a:pPr>
            <a:r>
              <a:rPr lang="en-US" sz="2600" dirty="0"/>
              <a:t>An operationally relevant Arctic facilities and infrastructure environmental change risk index, and an Arctic inspector, and </a:t>
            </a:r>
          </a:p>
          <a:p>
            <a:pPr marL="514350" indent="-514350">
              <a:spcAft>
                <a:spcPts val="600"/>
              </a:spcAft>
              <a:buFont typeface="+mj-lt"/>
              <a:buAutoNum type="arabicPeriod"/>
            </a:pPr>
            <a:r>
              <a:rPr lang="en-US" sz="2600" dirty="0"/>
              <a:t>Responder structural environmental impacts training guide.</a:t>
            </a:r>
            <a:br>
              <a:rPr lang="en-US" dirty="0"/>
            </a:br>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684310E9-54DF-C242-A23C-0150ED221F38}"/>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dirty="0">
                <a:solidFill>
                  <a:srgbClr val="FFFF00"/>
                </a:solidFill>
              </a:rPr>
              <a:t>Planned Research Outcomes</a:t>
            </a:r>
            <a:endParaRPr lang="en-US" sz="2800" i="1" dirty="0">
              <a:solidFill>
                <a:srgbClr val="FFFF00"/>
              </a:solidFill>
            </a:endParaRPr>
          </a:p>
        </p:txBody>
      </p:sp>
      <p:pic>
        <p:nvPicPr>
          <p:cNvPr id="6" name="Picture 2" descr="Russian Mining Giant Disputes $2Bln Arctic Oil Spill Fine - The Moscow Times">
            <a:extLst>
              <a:ext uri="{FF2B5EF4-FFF2-40B4-BE49-F238E27FC236}">
                <a16:creationId xmlns:a16="http://schemas.microsoft.com/office/drawing/2014/main" id="{3DAA9C98-E3C4-9146-8509-86F5AA3B499D}"/>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8736308" y="1687837"/>
            <a:ext cx="3455692" cy="25841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B1A1677-4196-844E-85DF-ADDE02E0C993}"/>
              </a:ext>
            </a:extLst>
          </p:cNvPr>
          <p:cNvSpPr txBox="1"/>
          <p:nvPr/>
        </p:nvSpPr>
        <p:spPr>
          <a:xfrm>
            <a:off x="8589550" y="4271979"/>
            <a:ext cx="3749208" cy="369332"/>
          </a:xfrm>
          <a:prstGeom prst="rect">
            <a:avLst/>
          </a:prstGeom>
          <a:noFill/>
        </p:spPr>
        <p:txBody>
          <a:bodyPr wrap="square" rtlCol="0">
            <a:spAutoFit/>
          </a:bodyPr>
          <a:lstStyle/>
          <a:p>
            <a:pPr algn="ctr"/>
            <a:r>
              <a:rPr lang="en-US" dirty="0"/>
              <a:t>May 2020: Norilsk diesel spill, Russia</a:t>
            </a:r>
          </a:p>
        </p:txBody>
      </p:sp>
    </p:spTree>
    <p:extLst>
      <p:ext uri="{BB962C8B-B14F-4D97-AF65-F5344CB8AC3E}">
        <p14:creationId xmlns:p14="http://schemas.microsoft.com/office/powerpoint/2010/main" val="3428510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2930" y="1672160"/>
            <a:ext cx="7186396" cy="3845062"/>
          </a:xfrm>
        </p:spPr>
        <p:txBody>
          <a:bodyPr>
            <a:noAutofit/>
          </a:bodyPr>
          <a:lstStyle/>
          <a:p>
            <a:pPr marL="0" indent="0">
              <a:spcAft>
                <a:spcPts val="600"/>
              </a:spcAft>
              <a:buNone/>
            </a:pPr>
            <a:r>
              <a:rPr lang="en-US" sz="2000" dirty="0"/>
              <a:t>In addition to the three core products, transition includes:</a:t>
            </a:r>
          </a:p>
          <a:p>
            <a:pPr>
              <a:spcAft>
                <a:spcPts val="600"/>
              </a:spcAft>
            </a:pPr>
            <a:r>
              <a:rPr lang="en-US" sz="2000" dirty="0"/>
              <a:t>a peer-review journal article will be promulgated across USCG and ADAC networks </a:t>
            </a:r>
          </a:p>
          <a:p>
            <a:pPr>
              <a:spcAft>
                <a:spcPts val="600"/>
              </a:spcAft>
            </a:pPr>
            <a:r>
              <a:rPr lang="en-US" sz="2000" dirty="0"/>
              <a:t>knowledge gained from this project will be directly transferable to USCG Facilities Inspections and Maritime Environmental Response, which are to be represented on the Core Team.</a:t>
            </a:r>
          </a:p>
          <a:p>
            <a:pPr>
              <a:spcAft>
                <a:spcPts val="600"/>
              </a:spcAft>
            </a:pPr>
            <a:r>
              <a:rPr lang="en-US" sz="2000" dirty="0"/>
              <a:t>knowledge gained and consensus reached will be used to manage facilities inspections schedules, inform inspectors as to the severity of observed environmental changes, and predict expected future condition of USCG supporting infrastructure and Regulated Facilities.</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684310E9-54DF-C242-A23C-0150ED221F38}"/>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dirty="0">
                <a:solidFill>
                  <a:srgbClr val="FFFF00"/>
                </a:solidFill>
              </a:rPr>
              <a:t>Transition Plan</a:t>
            </a:r>
            <a:endParaRPr lang="en-US" sz="2800" i="1" dirty="0">
              <a:solidFill>
                <a:srgbClr val="FFFF00"/>
              </a:solidFill>
            </a:endParaRPr>
          </a:p>
        </p:txBody>
      </p:sp>
      <p:pic>
        <p:nvPicPr>
          <p:cNvPr id="6" name="Picture 2" descr="Russian Mining Giant Disputes $2Bln Arctic Oil Spill Fine - The Moscow Times">
            <a:extLst>
              <a:ext uri="{FF2B5EF4-FFF2-40B4-BE49-F238E27FC236}">
                <a16:creationId xmlns:a16="http://schemas.microsoft.com/office/drawing/2014/main" id="{3DAA9C98-E3C4-9146-8509-86F5AA3B499D}"/>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8736308" y="1687837"/>
            <a:ext cx="3455692" cy="25841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B1A1677-4196-844E-85DF-ADDE02E0C993}"/>
              </a:ext>
            </a:extLst>
          </p:cNvPr>
          <p:cNvSpPr txBox="1"/>
          <p:nvPr/>
        </p:nvSpPr>
        <p:spPr>
          <a:xfrm>
            <a:off x="8589550" y="4271979"/>
            <a:ext cx="3749208" cy="369332"/>
          </a:xfrm>
          <a:prstGeom prst="rect">
            <a:avLst/>
          </a:prstGeom>
          <a:noFill/>
        </p:spPr>
        <p:txBody>
          <a:bodyPr wrap="square" rtlCol="0">
            <a:spAutoFit/>
          </a:bodyPr>
          <a:lstStyle/>
          <a:p>
            <a:pPr algn="ctr"/>
            <a:r>
              <a:rPr lang="en-US" dirty="0"/>
              <a:t>May 2020: Norilsk diesel spill, Russia</a:t>
            </a:r>
          </a:p>
        </p:txBody>
      </p:sp>
    </p:spTree>
    <p:extLst>
      <p:ext uri="{BB962C8B-B14F-4D97-AF65-F5344CB8AC3E}">
        <p14:creationId xmlns:p14="http://schemas.microsoft.com/office/powerpoint/2010/main" val="1692252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2930" y="1672160"/>
            <a:ext cx="8273168" cy="2943883"/>
          </a:xfrm>
        </p:spPr>
        <p:txBody>
          <a:bodyPr/>
          <a:lstStyle/>
          <a:p>
            <a:pPr>
              <a:spcAft>
                <a:spcPts val="600"/>
              </a:spcAft>
            </a:pPr>
            <a:r>
              <a:rPr lang="en-US" dirty="0"/>
              <a:t>UAA IRB review underway</a:t>
            </a:r>
          </a:p>
          <a:p>
            <a:pPr>
              <a:spcAft>
                <a:spcPts val="600"/>
              </a:spcAft>
            </a:pPr>
            <a:r>
              <a:rPr lang="en-US" dirty="0"/>
              <a:t>After IRB approval, will await a CAPO determination before project can move forward</a:t>
            </a:r>
          </a:p>
          <a:p>
            <a:pPr>
              <a:spcAft>
                <a:spcPts val="600"/>
              </a:spcAft>
            </a:pPr>
            <a:r>
              <a:rPr lang="en-US" dirty="0"/>
              <a:t>Once CAPO approval received, core team can begin to collect information </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5560D805-EE75-774F-9812-3A0731255D7E}"/>
              </a:ext>
            </a:extLst>
          </p:cNvPr>
          <p:cNvSpPr txBox="1">
            <a:spLocks/>
          </p:cNvSpPr>
          <p:nvPr/>
        </p:nvSpPr>
        <p:spPr>
          <a:xfrm>
            <a:off x="419238" y="479238"/>
            <a:ext cx="11180286" cy="1037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dirty="0">
                <a:solidFill>
                  <a:srgbClr val="F8F8F8"/>
                </a:solidFill>
              </a:rPr>
              <a:t>Environmental Change Risk Index (ERI): </a:t>
            </a:r>
          </a:p>
          <a:p>
            <a:r>
              <a:rPr lang="en-US" sz="2800" dirty="0">
                <a:solidFill>
                  <a:srgbClr val="FFFF00"/>
                </a:solidFill>
              </a:rPr>
              <a:t>Next Steps</a:t>
            </a:r>
            <a:endParaRPr lang="en-US" sz="2800" i="1" dirty="0">
              <a:solidFill>
                <a:srgbClr val="FFFF00"/>
              </a:solidFill>
            </a:endParaRPr>
          </a:p>
        </p:txBody>
      </p:sp>
    </p:spTree>
    <p:extLst>
      <p:ext uri="{BB962C8B-B14F-4D97-AF65-F5344CB8AC3E}">
        <p14:creationId xmlns:p14="http://schemas.microsoft.com/office/powerpoint/2010/main" val="468560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2221" y="821017"/>
            <a:ext cx="9940158" cy="701731"/>
          </a:xfrm>
        </p:spPr>
        <p:txBody>
          <a:bodyPr vert="horz" lIns="91440" tIns="45720" rIns="91440" bIns="45720" rtlCol="0" anchor="ctr">
            <a:normAutofit/>
          </a:bodyPr>
          <a:lstStyle/>
          <a:p>
            <a:r>
              <a:rPr lang="en-US" sz="3600" dirty="0"/>
              <a:t>Ready for questions</a:t>
            </a:r>
          </a:p>
        </p:txBody>
      </p:sp>
      <p:sp>
        <p:nvSpPr>
          <p:cNvPr id="4" name="Rectangle 3"/>
          <p:cNvSpPr/>
          <p:nvPr/>
        </p:nvSpPr>
        <p:spPr>
          <a:xfrm>
            <a:off x="1032930" y="1935786"/>
            <a:ext cx="4845030" cy="2754600"/>
          </a:xfrm>
          <a:prstGeom prst="rect">
            <a:avLst/>
          </a:prstGeom>
        </p:spPr>
        <p:txBody>
          <a:bodyPr vert="horz" lIns="91440" tIns="45720" rIns="91440" bIns="45720" rtlCol="0">
            <a:normAutofit/>
          </a:bodyPr>
          <a:lstStyle/>
          <a:p>
            <a:pPr marL="228600" indent="-228600">
              <a:spcBef>
                <a:spcPts val="200"/>
              </a:spcBef>
              <a:buFont typeface="Arial" panose="020B0604020202020204" pitchFamily="34" charset="0"/>
              <a:buChar char="•"/>
            </a:pPr>
            <a:r>
              <a:rPr lang="en-US" sz="2800" dirty="0">
                <a:latin typeface="Franklin Gothic Book" panose="020B0503020102020204" pitchFamily="34" charset="0"/>
              </a:rPr>
              <a:t>Feedback…</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are we missing?</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can we improve?</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6" name="Picture 2" descr="US Coast Guard Inspection | MARPOL | APPS - MARINE DEFENDERS">
            <a:extLst>
              <a:ext uri="{FF2B5EF4-FFF2-40B4-BE49-F238E27FC236}">
                <a16:creationId xmlns:a16="http://schemas.microsoft.com/office/drawing/2014/main" id="{653FACE4-13E1-AC45-8667-D0A8A1C06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298" y="1428860"/>
            <a:ext cx="5536702" cy="31156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C2ADB25-96B5-1B46-888C-34C0580D2ADE}"/>
              </a:ext>
            </a:extLst>
          </p:cNvPr>
          <p:cNvSpPr txBox="1"/>
          <p:nvPr/>
        </p:nvSpPr>
        <p:spPr>
          <a:xfrm>
            <a:off x="7759995" y="4570422"/>
            <a:ext cx="4432005" cy="230832"/>
          </a:xfrm>
          <a:prstGeom prst="rect">
            <a:avLst/>
          </a:prstGeom>
          <a:noFill/>
        </p:spPr>
        <p:txBody>
          <a:bodyPr wrap="square" rtlCol="0">
            <a:spAutoFit/>
          </a:bodyPr>
          <a:lstStyle/>
          <a:p>
            <a:pPr algn="r"/>
            <a:r>
              <a:rPr lang="en-US" sz="900" dirty="0"/>
              <a:t>https://</a:t>
            </a:r>
            <a:r>
              <a:rPr lang="en-US" sz="900" dirty="0" err="1"/>
              <a:t>www.marinedefenders.org</a:t>
            </a:r>
            <a:r>
              <a:rPr lang="en-US" sz="900" dirty="0"/>
              <a:t>/coast-guard-</a:t>
            </a:r>
            <a:r>
              <a:rPr lang="en-US" sz="900" dirty="0" err="1"/>
              <a:t>inspection.html</a:t>
            </a:r>
            <a:endParaRPr lang="en-US" sz="900" dirty="0"/>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10280</TotalTime>
  <Words>1860</Words>
  <Application>Microsoft Macintosh PowerPoint</Application>
  <PresentationFormat>Widescreen</PresentationFormat>
  <Paragraphs>165</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Franklin Gothic Book</vt:lpstr>
      <vt:lpstr>Franklin Gothic Medium Cond</vt:lpstr>
      <vt:lpstr>Office Theme</vt:lpstr>
      <vt:lpstr> ADAC Year 7 Annual Meeting ...Via Conference Call, 2-3 June 2021 ADAC Project Briefing Arctic Facilities and Infrastructure Environmental Change Risk Index (ERI)</vt:lpstr>
      <vt:lpstr>Environmental Change Risk Index (ERI):  Research Team </vt:lpstr>
      <vt:lpstr>Environmental Change Risk Index (ERI):  Research Team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for questions</vt:lpstr>
    </vt:vector>
  </TitlesOfParts>
  <Manager/>
  <Company>Univeristy of Alaska Anchorage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Jeffrey A Kee</dc:creator>
  <cp:keywords/>
  <dc:description/>
  <cp:lastModifiedBy>Kelsey Frazier</cp:lastModifiedBy>
  <cp:revision>284</cp:revision>
  <cp:lastPrinted>2018-08-30T21:44:35Z</cp:lastPrinted>
  <dcterms:created xsi:type="dcterms:W3CDTF">2018-01-03T22:04:18Z</dcterms:created>
  <dcterms:modified xsi:type="dcterms:W3CDTF">2021-05-18T23:43:34Z</dcterms:modified>
  <cp:category/>
</cp:coreProperties>
</file>